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49D7"/>
    <a:srgbClr val="CD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7" Type="http://schemas.openxmlformats.org/officeDocument/2006/relationships/slide" Target="slides/slide6.xml"/><Relationship Id="rId16" Type="http://schemas.openxmlformats.org/officeDocument/2006/relationships/viewProps" Target="viewProps.xml"/><Relationship Id="rId2" Type="http://schemas.openxmlformats.org/officeDocument/2006/relationships/slide" Target="slides/slide1.xml"/><Relationship Id="rId20" Type="http://schemas.openxmlformats.org/officeDocument/2006/relationships/customXml" Target="../customXml/item2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customXml" Target="../customXml/item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AD6530-21AF-0A4B-977B-35887324581D}" type="doc">
      <dgm:prSet loTypeId="urn:microsoft.com/office/officeart/2005/8/layout/radial4" loCatId="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5586EB6-FF3A-DC48-AE9E-381ABEB74456}">
      <dgm:prSet phldrT="[Text]" custT="1"/>
      <dgm:spPr/>
      <dgm:t>
        <a:bodyPr/>
        <a:lstStyle/>
        <a:p>
          <a:r>
            <a:rPr lang="en-US" sz="2000" dirty="0" smtClean="0">
              <a:latin typeface="Times New Roman"/>
              <a:cs typeface="Times New Roman"/>
            </a:rPr>
            <a:t>BILITERACY</a:t>
          </a:r>
          <a:endParaRPr lang="en-US" sz="2000" dirty="0">
            <a:latin typeface="Times New Roman"/>
            <a:cs typeface="Times New Roman"/>
          </a:endParaRPr>
        </a:p>
      </dgm:t>
    </dgm:pt>
    <dgm:pt modelId="{C932934B-4ACB-A04F-A77E-458D09E6B86F}" type="parTrans" cxnId="{209C46A1-26CD-9A4E-AFEB-6CE91C360078}">
      <dgm:prSet/>
      <dgm:spPr/>
      <dgm:t>
        <a:bodyPr/>
        <a:lstStyle/>
        <a:p>
          <a:endParaRPr lang="en-US"/>
        </a:p>
      </dgm:t>
    </dgm:pt>
    <dgm:pt modelId="{F253D2E4-D941-DE49-A045-7C0425DA652F}" type="sibTrans" cxnId="{209C46A1-26CD-9A4E-AFEB-6CE91C360078}">
      <dgm:prSet/>
      <dgm:spPr/>
      <dgm:t>
        <a:bodyPr/>
        <a:lstStyle/>
        <a:p>
          <a:endParaRPr lang="en-US"/>
        </a:p>
      </dgm:t>
    </dgm:pt>
    <dgm:pt modelId="{A16CBF03-DE88-7249-9BF0-75EF623C4421}">
      <dgm:prSet phldrT="[Text]" custT="1"/>
      <dgm:spPr/>
      <dgm:t>
        <a:bodyPr/>
        <a:lstStyle/>
        <a:p>
          <a:r>
            <a:rPr lang="en-US" sz="2000" dirty="0" smtClean="0">
              <a:latin typeface="Times New Roman"/>
              <a:cs typeface="Times New Roman"/>
            </a:rPr>
            <a:t>LONG </a:t>
          </a:r>
        </a:p>
        <a:p>
          <a:r>
            <a:rPr lang="en-US" sz="2000" dirty="0" smtClean="0">
              <a:latin typeface="Times New Roman"/>
              <a:cs typeface="Times New Roman"/>
            </a:rPr>
            <a:t>TERM</a:t>
          </a:r>
        </a:p>
        <a:p>
          <a:r>
            <a:rPr lang="en-US" sz="2000" dirty="0" smtClean="0">
              <a:latin typeface="Times New Roman"/>
              <a:cs typeface="Times New Roman"/>
            </a:rPr>
            <a:t>COMMITMENT</a:t>
          </a:r>
          <a:endParaRPr lang="en-US" sz="2000" dirty="0">
            <a:latin typeface="Times New Roman"/>
            <a:cs typeface="Times New Roman"/>
          </a:endParaRPr>
        </a:p>
      </dgm:t>
    </dgm:pt>
    <dgm:pt modelId="{E50ECD44-DC89-F647-A930-FE22544EBAE0}" type="parTrans" cxnId="{E9C9692E-DA2D-9641-A3C1-8DCF462CC9CC}">
      <dgm:prSet/>
      <dgm:spPr/>
      <dgm:t>
        <a:bodyPr/>
        <a:lstStyle/>
        <a:p>
          <a:endParaRPr lang="en-US"/>
        </a:p>
      </dgm:t>
    </dgm:pt>
    <dgm:pt modelId="{8E14A191-4FA9-A547-A345-1A77BE1568DE}" type="sibTrans" cxnId="{E9C9692E-DA2D-9641-A3C1-8DCF462CC9CC}">
      <dgm:prSet/>
      <dgm:spPr/>
      <dgm:t>
        <a:bodyPr/>
        <a:lstStyle/>
        <a:p>
          <a:endParaRPr lang="en-US"/>
        </a:p>
      </dgm:t>
    </dgm:pt>
    <dgm:pt modelId="{412A87B4-9A30-8A46-9204-5189C48776FF}">
      <dgm:prSet phldrT="[Text]" custT="1"/>
      <dgm:spPr/>
      <dgm:t>
        <a:bodyPr/>
        <a:lstStyle/>
        <a:p>
          <a:r>
            <a:rPr lang="en-US" sz="2000" dirty="0" smtClean="0">
              <a:latin typeface="Times New Roman"/>
              <a:cs typeface="Times New Roman"/>
            </a:rPr>
            <a:t>BILITERATE</a:t>
          </a:r>
          <a:r>
            <a:rPr lang="en-US" sz="2000" baseline="0" dirty="0" smtClean="0">
              <a:latin typeface="Times New Roman"/>
              <a:cs typeface="Times New Roman"/>
            </a:rPr>
            <a:t> </a:t>
          </a:r>
          <a:br>
            <a:rPr lang="en-US" sz="2000" baseline="0" dirty="0" smtClean="0">
              <a:latin typeface="Times New Roman"/>
              <a:cs typeface="Times New Roman"/>
            </a:rPr>
          </a:br>
          <a:r>
            <a:rPr lang="en-US" sz="2000" baseline="0" dirty="0" smtClean="0">
              <a:latin typeface="Times New Roman"/>
              <a:cs typeface="Times New Roman"/>
            </a:rPr>
            <a:t>BICULUTURAL</a:t>
          </a:r>
        </a:p>
        <a:p>
          <a:r>
            <a:rPr lang="en-US" sz="2000" baseline="0" dirty="0" smtClean="0">
              <a:latin typeface="Times New Roman"/>
              <a:cs typeface="Times New Roman"/>
            </a:rPr>
            <a:t>WORK FORCE</a:t>
          </a:r>
        </a:p>
      </dgm:t>
    </dgm:pt>
    <dgm:pt modelId="{C820B932-1189-A94F-8EB6-1A6B2ADF2033}" type="parTrans" cxnId="{FE5453BF-DB5F-664D-A2A0-10589268EFC3}">
      <dgm:prSet/>
      <dgm:spPr/>
      <dgm:t>
        <a:bodyPr/>
        <a:lstStyle/>
        <a:p>
          <a:endParaRPr lang="en-US"/>
        </a:p>
      </dgm:t>
    </dgm:pt>
    <dgm:pt modelId="{B840764D-4A32-104F-8121-7369D1981CC7}" type="sibTrans" cxnId="{FE5453BF-DB5F-664D-A2A0-10589268EFC3}">
      <dgm:prSet/>
      <dgm:spPr/>
      <dgm:t>
        <a:bodyPr/>
        <a:lstStyle/>
        <a:p>
          <a:endParaRPr lang="en-US"/>
        </a:p>
      </dgm:t>
    </dgm:pt>
    <dgm:pt modelId="{97F7B075-46D0-6747-85BC-4278F5EF452C}">
      <dgm:prSet phldrT="[Text]" custT="1"/>
      <dgm:spPr/>
      <dgm:t>
        <a:bodyPr/>
        <a:lstStyle/>
        <a:p>
          <a:r>
            <a:rPr lang="en-US" sz="2000" dirty="0" smtClean="0">
              <a:latin typeface="Times New Roman"/>
              <a:cs typeface="Times New Roman"/>
            </a:rPr>
            <a:t>COMMUNITY</a:t>
          </a:r>
          <a:r>
            <a:rPr lang="en-US" sz="2400" dirty="0" smtClean="0">
              <a:latin typeface="Bangla Sangam MN"/>
              <a:cs typeface="Bangla Sangam MN"/>
            </a:rPr>
            <a:t> </a:t>
          </a:r>
          <a:endParaRPr lang="en-US" sz="2400" dirty="0">
            <a:latin typeface="Bangla Sangam MN"/>
            <a:cs typeface="Bangla Sangam MN"/>
          </a:endParaRPr>
        </a:p>
      </dgm:t>
    </dgm:pt>
    <dgm:pt modelId="{BAB8F484-BD84-8847-B471-EA491AB20C44}" type="parTrans" cxnId="{04C21AC3-FE28-9A40-86C3-80F8ACF53AD5}">
      <dgm:prSet/>
      <dgm:spPr/>
      <dgm:t>
        <a:bodyPr/>
        <a:lstStyle/>
        <a:p>
          <a:endParaRPr lang="en-US"/>
        </a:p>
      </dgm:t>
    </dgm:pt>
    <dgm:pt modelId="{78CE5BFB-1CB3-9D41-AFAA-D8F42817501F}" type="sibTrans" cxnId="{04C21AC3-FE28-9A40-86C3-80F8ACF53AD5}">
      <dgm:prSet/>
      <dgm:spPr/>
      <dgm:t>
        <a:bodyPr/>
        <a:lstStyle/>
        <a:p>
          <a:endParaRPr lang="en-US"/>
        </a:p>
      </dgm:t>
    </dgm:pt>
    <dgm:pt modelId="{A9B75477-7CF0-0849-A2E5-1B1F23A5D935}" type="pres">
      <dgm:prSet presAssocID="{1CAD6530-21AF-0A4B-977B-3588732458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F0CA89-2CEC-2E4F-AF32-F1061DA20485}" type="pres">
      <dgm:prSet presAssocID="{35586EB6-FF3A-DC48-AE9E-381ABEB74456}" presName="centerShape" presStyleLbl="node0" presStyleIdx="0" presStyleCnt="1" custScaleX="106405"/>
      <dgm:spPr/>
      <dgm:t>
        <a:bodyPr/>
        <a:lstStyle/>
        <a:p>
          <a:endParaRPr lang="en-US"/>
        </a:p>
      </dgm:t>
    </dgm:pt>
    <dgm:pt modelId="{962705B2-F03A-2A49-8629-4BAD4BC0DB68}" type="pres">
      <dgm:prSet presAssocID="{E50ECD44-DC89-F647-A930-FE22544EBAE0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F548EB22-E9F6-934C-B4D6-F63D707BBD2D}" type="pres">
      <dgm:prSet presAssocID="{A16CBF03-DE88-7249-9BF0-75EF623C4421}" presName="node" presStyleLbl="node1" presStyleIdx="0" presStyleCnt="3" custScaleX="105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FE876-8BD0-6545-A65C-8D546831385D}" type="pres">
      <dgm:prSet presAssocID="{C820B932-1189-A94F-8EB6-1A6B2ADF2033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04CD3252-DB80-164F-858B-43B8305AC3EE}" type="pres">
      <dgm:prSet presAssocID="{412A87B4-9A30-8A46-9204-5189C48776F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BEAEF-D816-474B-B541-FBC9F1BB4504}" type="pres">
      <dgm:prSet presAssocID="{BAB8F484-BD84-8847-B471-EA491AB20C44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E7CE6135-2C57-044C-A851-A11A03D9F372}" type="pres">
      <dgm:prSet presAssocID="{97F7B075-46D0-6747-85BC-4278F5EF452C}" presName="node" presStyleLbl="node1" presStyleIdx="2" presStyleCnt="3" custScaleX="112636" custRadScaleRad="104198" custRadScaleInc="21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BDF77D-1E73-EF43-809B-F920DCC1DABC}" type="presOf" srcId="{BAB8F484-BD84-8847-B471-EA491AB20C44}" destId="{BD4BEAEF-D816-474B-B541-FBC9F1BB4504}" srcOrd="0" destOrd="0" presId="urn:microsoft.com/office/officeart/2005/8/layout/radial4"/>
    <dgm:cxn modelId="{209C46A1-26CD-9A4E-AFEB-6CE91C360078}" srcId="{1CAD6530-21AF-0A4B-977B-35887324581D}" destId="{35586EB6-FF3A-DC48-AE9E-381ABEB74456}" srcOrd="0" destOrd="0" parTransId="{C932934B-4ACB-A04F-A77E-458D09E6B86F}" sibTransId="{F253D2E4-D941-DE49-A045-7C0425DA652F}"/>
    <dgm:cxn modelId="{AD3E6B52-F85C-BF45-A35A-7611526236D6}" type="presOf" srcId="{97F7B075-46D0-6747-85BC-4278F5EF452C}" destId="{E7CE6135-2C57-044C-A851-A11A03D9F372}" srcOrd="0" destOrd="0" presId="urn:microsoft.com/office/officeart/2005/8/layout/radial4"/>
    <dgm:cxn modelId="{B7D0C5DF-FC3B-FA45-8663-0D7CBFDA33F8}" type="presOf" srcId="{A16CBF03-DE88-7249-9BF0-75EF623C4421}" destId="{F548EB22-E9F6-934C-B4D6-F63D707BBD2D}" srcOrd="0" destOrd="0" presId="urn:microsoft.com/office/officeart/2005/8/layout/radial4"/>
    <dgm:cxn modelId="{04C21AC3-FE28-9A40-86C3-80F8ACF53AD5}" srcId="{35586EB6-FF3A-DC48-AE9E-381ABEB74456}" destId="{97F7B075-46D0-6747-85BC-4278F5EF452C}" srcOrd="2" destOrd="0" parTransId="{BAB8F484-BD84-8847-B471-EA491AB20C44}" sibTransId="{78CE5BFB-1CB3-9D41-AFAA-D8F42817501F}"/>
    <dgm:cxn modelId="{4ABE8836-DE0D-C748-88DA-B72D4E9DA134}" type="presOf" srcId="{1CAD6530-21AF-0A4B-977B-35887324581D}" destId="{A9B75477-7CF0-0849-A2E5-1B1F23A5D935}" srcOrd="0" destOrd="0" presId="urn:microsoft.com/office/officeart/2005/8/layout/radial4"/>
    <dgm:cxn modelId="{68A206C8-CB77-5B4D-93F3-ED6CEB6DB6F2}" type="presOf" srcId="{412A87B4-9A30-8A46-9204-5189C48776FF}" destId="{04CD3252-DB80-164F-858B-43B8305AC3EE}" srcOrd="0" destOrd="0" presId="urn:microsoft.com/office/officeart/2005/8/layout/radial4"/>
    <dgm:cxn modelId="{0B2BC981-BB5D-4E44-AC5F-EE53AAB5223E}" type="presOf" srcId="{C820B932-1189-A94F-8EB6-1A6B2ADF2033}" destId="{132FE876-8BD0-6545-A65C-8D546831385D}" srcOrd="0" destOrd="0" presId="urn:microsoft.com/office/officeart/2005/8/layout/radial4"/>
    <dgm:cxn modelId="{E9C9692E-DA2D-9641-A3C1-8DCF462CC9CC}" srcId="{35586EB6-FF3A-DC48-AE9E-381ABEB74456}" destId="{A16CBF03-DE88-7249-9BF0-75EF623C4421}" srcOrd="0" destOrd="0" parTransId="{E50ECD44-DC89-F647-A930-FE22544EBAE0}" sibTransId="{8E14A191-4FA9-A547-A345-1A77BE1568DE}"/>
    <dgm:cxn modelId="{F35864F2-DA2D-6D4F-9320-98F624C9E529}" type="presOf" srcId="{35586EB6-FF3A-DC48-AE9E-381ABEB74456}" destId="{72F0CA89-2CEC-2E4F-AF32-F1061DA20485}" srcOrd="0" destOrd="0" presId="urn:microsoft.com/office/officeart/2005/8/layout/radial4"/>
    <dgm:cxn modelId="{FE5453BF-DB5F-664D-A2A0-10589268EFC3}" srcId="{35586EB6-FF3A-DC48-AE9E-381ABEB74456}" destId="{412A87B4-9A30-8A46-9204-5189C48776FF}" srcOrd="1" destOrd="0" parTransId="{C820B932-1189-A94F-8EB6-1A6B2ADF2033}" sibTransId="{B840764D-4A32-104F-8121-7369D1981CC7}"/>
    <dgm:cxn modelId="{AC9C9B11-F987-C44F-B73E-ADB13C9EE441}" type="presOf" srcId="{E50ECD44-DC89-F647-A930-FE22544EBAE0}" destId="{962705B2-F03A-2A49-8629-4BAD4BC0DB68}" srcOrd="0" destOrd="0" presId="urn:microsoft.com/office/officeart/2005/8/layout/radial4"/>
    <dgm:cxn modelId="{0634B0A3-7AEF-7F40-8652-B863582F1816}" type="presParOf" srcId="{A9B75477-7CF0-0849-A2E5-1B1F23A5D935}" destId="{72F0CA89-2CEC-2E4F-AF32-F1061DA20485}" srcOrd="0" destOrd="0" presId="urn:microsoft.com/office/officeart/2005/8/layout/radial4"/>
    <dgm:cxn modelId="{E9D4AA26-7116-924A-949F-B0A048C2D307}" type="presParOf" srcId="{A9B75477-7CF0-0849-A2E5-1B1F23A5D935}" destId="{962705B2-F03A-2A49-8629-4BAD4BC0DB68}" srcOrd="1" destOrd="0" presId="urn:microsoft.com/office/officeart/2005/8/layout/radial4"/>
    <dgm:cxn modelId="{91F1C206-5BF7-CB4C-8C1F-CE290D29EBE4}" type="presParOf" srcId="{A9B75477-7CF0-0849-A2E5-1B1F23A5D935}" destId="{F548EB22-E9F6-934C-B4D6-F63D707BBD2D}" srcOrd="2" destOrd="0" presId="urn:microsoft.com/office/officeart/2005/8/layout/radial4"/>
    <dgm:cxn modelId="{E80CF7CD-A882-D74E-9664-260BE271E4CF}" type="presParOf" srcId="{A9B75477-7CF0-0849-A2E5-1B1F23A5D935}" destId="{132FE876-8BD0-6545-A65C-8D546831385D}" srcOrd="3" destOrd="0" presId="urn:microsoft.com/office/officeart/2005/8/layout/radial4"/>
    <dgm:cxn modelId="{0DCAF7EA-1340-8940-9D15-04B4E00CE0E8}" type="presParOf" srcId="{A9B75477-7CF0-0849-A2E5-1B1F23A5D935}" destId="{04CD3252-DB80-164F-858B-43B8305AC3EE}" srcOrd="4" destOrd="0" presId="urn:microsoft.com/office/officeart/2005/8/layout/radial4"/>
    <dgm:cxn modelId="{4B4D0C02-DD13-BE4B-A293-DA546784E86D}" type="presParOf" srcId="{A9B75477-7CF0-0849-A2E5-1B1F23A5D935}" destId="{BD4BEAEF-D816-474B-B541-FBC9F1BB4504}" srcOrd="5" destOrd="0" presId="urn:microsoft.com/office/officeart/2005/8/layout/radial4"/>
    <dgm:cxn modelId="{82A37964-4B90-1146-AA97-5090849BD2F5}" type="presParOf" srcId="{A9B75477-7CF0-0849-A2E5-1B1F23A5D935}" destId="{E7CE6135-2C57-044C-A851-A11A03D9F37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0CA89-2CEC-2E4F-AF32-F1061DA20485}">
      <dsp:nvSpPr>
        <dsp:cNvPr id="0" name=""/>
        <dsp:cNvSpPr/>
      </dsp:nvSpPr>
      <dsp:spPr>
        <a:xfrm>
          <a:off x="2681114" y="2743115"/>
          <a:ext cx="2189176" cy="2057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/>
              <a:cs typeface="Times New Roman"/>
            </a:rPr>
            <a:t>BILITERACY</a:t>
          </a:r>
          <a:endParaRPr lang="en-US" sz="2000" kern="1200" dirty="0">
            <a:latin typeface="Times New Roman"/>
            <a:cs typeface="Times New Roman"/>
          </a:endParaRPr>
        </a:p>
      </dsp:txBody>
      <dsp:txXfrm>
        <a:off x="3001711" y="3044414"/>
        <a:ext cx="1547982" cy="1454802"/>
      </dsp:txXfrm>
    </dsp:sp>
    <dsp:sp modelId="{962705B2-F03A-2A49-8629-4BAD4BC0DB68}">
      <dsp:nvSpPr>
        <dsp:cNvPr id="0" name=""/>
        <dsp:cNvSpPr/>
      </dsp:nvSpPr>
      <dsp:spPr>
        <a:xfrm rot="12900000">
          <a:off x="1162576" y="2283599"/>
          <a:ext cx="1812874" cy="586359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48EB22-E9F6-934C-B4D6-F63D707BBD2D}">
      <dsp:nvSpPr>
        <dsp:cNvPr id="0" name=""/>
        <dsp:cNvSpPr/>
      </dsp:nvSpPr>
      <dsp:spPr>
        <a:xfrm>
          <a:off x="294345" y="1275056"/>
          <a:ext cx="2064315" cy="15636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/>
              <a:cs typeface="Times New Roman"/>
            </a:rPr>
            <a:t>LONG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/>
              <a:cs typeface="Times New Roman"/>
            </a:rPr>
            <a:t>TERM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/>
              <a:cs typeface="Times New Roman"/>
            </a:rPr>
            <a:t>COMMITMENT</a:t>
          </a:r>
          <a:endParaRPr lang="en-US" sz="2000" kern="1200" dirty="0">
            <a:latin typeface="Times New Roman"/>
            <a:cs typeface="Times New Roman"/>
          </a:endParaRPr>
        </a:p>
      </dsp:txBody>
      <dsp:txXfrm>
        <a:off x="340142" y="1320853"/>
        <a:ext cx="1972721" cy="1472030"/>
      </dsp:txXfrm>
    </dsp:sp>
    <dsp:sp modelId="{132FE876-8BD0-6545-A65C-8D546831385D}">
      <dsp:nvSpPr>
        <dsp:cNvPr id="0" name=""/>
        <dsp:cNvSpPr/>
      </dsp:nvSpPr>
      <dsp:spPr>
        <a:xfrm rot="16200000">
          <a:off x="2849026" y="1415392"/>
          <a:ext cx="1853352" cy="586359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CD3252-DB80-164F-858B-43B8305AC3EE}">
      <dsp:nvSpPr>
        <dsp:cNvPr id="0" name=""/>
        <dsp:cNvSpPr/>
      </dsp:nvSpPr>
      <dsp:spPr>
        <a:xfrm>
          <a:off x="2798437" y="84"/>
          <a:ext cx="1954530" cy="15636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/>
              <a:cs typeface="Times New Roman"/>
            </a:rPr>
            <a:t>BILITERATE</a:t>
          </a:r>
          <a:r>
            <a:rPr lang="en-US" sz="2000" kern="1200" baseline="0" dirty="0" smtClean="0">
              <a:latin typeface="Times New Roman"/>
              <a:cs typeface="Times New Roman"/>
            </a:rPr>
            <a:t> </a:t>
          </a:r>
          <a:br>
            <a:rPr lang="en-US" sz="2000" kern="1200" baseline="0" dirty="0" smtClean="0">
              <a:latin typeface="Times New Roman"/>
              <a:cs typeface="Times New Roman"/>
            </a:rPr>
          </a:br>
          <a:r>
            <a:rPr lang="en-US" sz="2000" kern="1200" baseline="0" dirty="0" smtClean="0">
              <a:latin typeface="Times New Roman"/>
              <a:cs typeface="Times New Roman"/>
            </a:rPr>
            <a:t>BICULUTURAL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>
              <a:latin typeface="Times New Roman"/>
              <a:cs typeface="Times New Roman"/>
            </a:rPr>
            <a:t>WORK FORCE</a:t>
          </a:r>
        </a:p>
      </dsp:txBody>
      <dsp:txXfrm>
        <a:off x="2844234" y="45881"/>
        <a:ext cx="1862936" cy="1472030"/>
      </dsp:txXfrm>
    </dsp:sp>
    <dsp:sp modelId="{BD4BEAEF-D816-474B-B541-FBC9F1BB4504}">
      <dsp:nvSpPr>
        <dsp:cNvPr id="0" name=""/>
        <dsp:cNvSpPr/>
      </dsp:nvSpPr>
      <dsp:spPr>
        <a:xfrm rot="19578840">
          <a:off x="4599953" y="2285947"/>
          <a:ext cx="1930114" cy="586359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CE6135-2C57-044C-A851-A11A03D9F372}">
      <dsp:nvSpPr>
        <dsp:cNvPr id="0" name=""/>
        <dsp:cNvSpPr/>
      </dsp:nvSpPr>
      <dsp:spPr>
        <a:xfrm>
          <a:off x="5267273" y="1262054"/>
          <a:ext cx="2201504" cy="15636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/>
              <a:cs typeface="Times New Roman"/>
            </a:rPr>
            <a:t>COMMUNITY</a:t>
          </a:r>
          <a:r>
            <a:rPr lang="en-US" sz="2400" kern="1200" dirty="0" smtClean="0">
              <a:latin typeface="Bangla Sangam MN"/>
              <a:cs typeface="Bangla Sangam MN"/>
            </a:rPr>
            <a:t> </a:t>
          </a:r>
          <a:endParaRPr lang="en-US" sz="2400" kern="1200" dirty="0">
            <a:latin typeface="Bangla Sangam MN"/>
            <a:cs typeface="Bangla Sangam MN"/>
          </a:endParaRPr>
        </a:p>
      </dsp:txBody>
      <dsp:txXfrm>
        <a:off x="5313070" y="1307851"/>
        <a:ext cx="2109910" cy="1472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3A6C5-89E1-D944-BC53-447C094F6FF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525F-0E02-5848-8A0F-76705DE7ED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3A6C5-89E1-D944-BC53-447C094F6FF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525F-0E02-5848-8A0F-76705DE7ED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3A6C5-89E1-D944-BC53-447C094F6FF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525F-0E02-5848-8A0F-76705DE7ED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ABE91-2D18-9045-9776-9E7A0B1C5E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68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3D3DC-E8A7-BF4C-AC46-925A771653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7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3A6C5-89E1-D944-BC53-447C094F6FF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525F-0E02-5848-8A0F-76705DE7ED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3A6C5-89E1-D944-BC53-447C094F6FF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525F-0E02-5848-8A0F-76705DE7ED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3A6C5-89E1-D944-BC53-447C094F6FF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525F-0E02-5848-8A0F-76705DE7ED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3A6C5-89E1-D944-BC53-447C094F6FF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525F-0E02-5848-8A0F-76705DE7ED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3A6C5-89E1-D944-BC53-447C094F6FF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525F-0E02-5848-8A0F-76705DE7ED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3A6C5-89E1-D944-BC53-447C094F6FF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525F-0E02-5848-8A0F-76705DE7ED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3A6C5-89E1-D944-BC53-447C094F6FF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525F-0E02-5848-8A0F-76705DE7ED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3A6C5-89E1-D944-BC53-447C094F6FF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D0525F-0E02-5848-8A0F-76705DE7ED3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1D0525F-0E02-5848-8A0F-76705DE7ED3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5B3A6C5-89E1-D944-BC53-447C094F6FFE}" type="datetimeFigureOut">
              <a:rPr lang="en-US" smtClean="0"/>
              <a:t>11/12/17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lwinstead@fullerton.edu" TargetMode="External"/><Relationship Id="rId4" Type="http://schemas.openxmlformats.org/officeDocument/2006/relationships/hyperlink" Target="mailto:agarza@fullerton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frodriguez-valls@fullerton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0046"/>
            <a:ext cx="7543800" cy="2384611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2F49D7"/>
                </a:solidFill>
              </a:rPr>
              <a:t>BECOME: </a:t>
            </a:r>
            <a:br>
              <a:rPr lang="en-US" sz="3600" dirty="0" smtClean="0">
                <a:solidFill>
                  <a:srgbClr val="2F49D7"/>
                </a:solidFill>
              </a:rPr>
            </a:br>
            <a:r>
              <a:rPr lang="en-US" sz="3600" dirty="0" err="1" smtClean="0">
                <a:solidFill>
                  <a:srgbClr val="CD1414"/>
                </a:solidFill>
              </a:rPr>
              <a:t>Biliterate</a:t>
            </a:r>
            <a:r>
              <a:rPr lang="en-US" sz="3600" dirty="0" smtClean="0">
                <a:solidFill>
                  <a:srgbClr val="CD1414"/>
                </a:solidFill>
              </a:rPr>
              <a:t> Equitable Committed Observant Multicultural Educator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A PATHWAY FOR CHANGE 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998133"/>
            <a:ext cx="7543800" cy="148135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rgbClr val="CD1414"/>
                </a:solidFill>
              </a:rPr>
              <a:t>Fernando Rodríguez-</a:t>
            </a:r>
            <a:r>
              <a:rPr lang="en-US" dirty="0" err="1" smtClean="0">
                <a:solidFill>
                  <a:srgbClr val="CD1414"/>
                </a:solidFill>
              </a:rPr>
              <a:t>Valls</a:t>
            </a:r>
            <a:r>
              <a:rPr lang="en-US" dirty="0" smtClean="0">
                <a:solidFill>
                  <a:srgbClr val="CD1414"/>
                </a:solidFill>
              </a:rPr>
              <a:t>, Ph.D</a:t>
            </a:r>
            <a:r>
              <a:rPr lang="en-US" dirty="0" smtClean="0">
                <a:solidFill>
                  <a:srgbClr val="CD1414"/>
                </a:solidFill>
              </a:rPr>
              <a:t>.</a:t>
            </a:r>
          </a:p>
          <a:p>
            <a:pPr algn="ctr"/>
            <a:r>
              <a:rPr lang="en-US" dirty="0" smtClean="0">
                <a:solidFill>
                  <a:srgbClr val="CD1414"/>
                </a:solidFill>
              </a:rPr>
              <a:t>Lisa </a:t>
            </a:r>
            <a:r>
              <a:rPr lang="en-US" dirty="0" err="1" smtClean="0">
                <a:solidFill>
                  <a:srgbClr val="CD1414"/>
                </a:solidFill>
              </a:rPr>
              <a:t>Winstead</a:t>
            </a:r>
            <a:r>
              <a:rPr lang="en-US" dirty="0" smtClean="0">
                <a:solidFill>
                  <a:srgbClr val="CD1414"/>
                </a:solidFill>
              </a:rPr>
              <a:t>, Ph.D. </a:t>
            </a:r>
          </a:p>
          <a:p>
            <a:pPr algn="ctr"/>
            <a:r>
              <a:rPr lang="en-US" dirty="0" smtClean="0">
                <a:solidFill>
                  <a:srgbClr val="CD1414"/>
                </a:solidFill>
              </a:rPr>
              <a:t>Armando Garza, Ph.D. </a:t>
            </a:r>
          </a:p>
          <a:p>
            <a:pPr algn="ctr"/>
            <a:r>
              <a:rPr lang="en-US" dirty="0" smtClean="0">
                <a:solidFill>
                  <a:srgbClr val="2F49D7"/>
                </a:solidFill>
              </a:rPr>
              <a:t>California State University, Fullerton</a:t>
            </a:r>
            <a:r>
              <a:rPr lang="en-US" dirty="0" smtClean="0">
                <a:solidFill>
                  <a:srgbClr val="CD1414"/>
                </a:solidFill>
              </a:rPr>
              <a:t> </a:t>
            </a:r>
            <a:endParaRPr lang="en-US" dirty="0" smtClean="0">
              <a:solidFill>
                <a:srgbClr val="2F49D7"/>
              </a:solidFill>
            </a:endParaRPr>
          </a:p>
          <a:p>
            <a:pPr algn="ctr"/>
            <a:endParaRPr lang="en-US" dirty="0" smtClean="0">
              <a:solidFill>
                <a:srgbClr val="CD14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70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47432"/>
            <a:ext cx="8342139" cy="1138189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  <a:latin typeface="Times New Roman"/>
                <a:ea typeface="+mj-ea"/>
                <a:cs typeface="Times New Roman"/>
              </a:rPr>
              <a:t/>
            </a:r>
            <a:br>
              <a:rPr lang="en-US" sz="4000" dirty="0" smtClean="0">
                <a:solidFill>
                  <a:schemeClr val="accent1">
                    <a:satMod val="150000"/>
                  </a:schemeClr>
                </a:solidFill>
                <a:latin typeface="Times New Roman"/>
                <a:ea typeface="+mj-ea"/>
                <a:cs typeface="Times New Roman"/>
              </a:rPr>
            </a:br>
            <a:r>
              <a:rPr lang="en-US" sz="4000" dirty="0" smtClean="0">
                <a:solidFill>
                  <a:srgbClr val="CD1414"/>
                </a:solidFill>
                <a:latin typeface="Times New Roman"/>
                <a:ea typeface="+mj-ea"/>
                <a:cs typeface="Times New Roman"/>
              </a:rPr>
              <a:t>Spanish </a:t>
            </a:r>
            <a:r>
              <a:rPr lang="en-US" sz="4000" dirty="0" smtClean="0">
                <a:solidFill>
                  <a:srgbClr val="CD1414"/>
                </a:solidFill>
                <a:latin typeface="Times New Roman"/>
                <a:ea typeface="+mj-ea"/>
                <a:cs typeface="Times New Roman"/>
              </a:rPr>
              <a:t>Bilingual Authorization in the Dept. </a:t>
            </a:r>
            <a:r>
              <a:rPr lang="en-US" sz="4000" dirty="0" smtClean="0">
                <a:solidFill>
                  <a:srgbClr val="CD1414"/>
                </a:solidFill>
                <a:latin typeface="Times New Roman"/>
                <a:ea typeface="+mj-ea"/>
                <a:cs typeface="Times New Roman"/>
              </a:rPr>
              <a:t>of Elementary and Bilingual  Ed.</a:t>
            </a:r>
            <a:r>
              <a:rPr lang="en-US" sz="3200" dirty="0">
                <a:solidFill>
                  <a:srgbClr val="CD1414"/>
                </a:solidFill>
                <a:ea typeface="+mj-ea"/>
              </a:rPr>
              <a:t/>
            </a:r>
            <a:br>
              <a:rPr lang="en-US" sz="3200" dirty="0">
                <a:solidFill>
                  <a:srgbClr val="CD1414"/>
                </a:solidFill>
                <a:ea typeface="+mj-ea"/>
              </a:rPr>
            </a:br>
            <a:endParaRPr lang="en-US" dirty="0">
              <a:solidFill>
                <a:srgbClr val="CD1414"/>
              </a:solidFill>
              <a:ea typeface="+mj-ea"/>
            </a:endParaRPr>
          </a:p>
        </p:txBody>
      </p:sp>
      <p:pic>
        <p:nvPicPr>
          <p:cNvPr id="12291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955800"/>
            <a:ext cx="3084424" cy="2540000"/>
          </a:xfrm>
        </p:spPr>
      </p:pic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84426" y="1676400"/>
            <a:ext cx="5162700" cy="498777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imes New Roman"/>
                <a:cs typeface="Times New Roman"/>
              </a:rPr>
              <a:t>Generally two semesters </a:t>
            </a:r>
            <a:r>
              <a:rPr lang="en-US" sz="2800" dirty="0" smtClean="0">
                <a:latin typeface="Times New Roman"/>
                <a:cs typeface="Times New Roman"/>
              </a:rPr>
              <a:t>  </a:t>
            </a:r>
            <a:endParaRPr lang="en-US" sz="2800" dirty="0">
              <a:latin typeface="Times New Roman"/>
              <a:cs typeface="Times New Roman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imes New Roman"/>
                <a:cs typeface="Times New Roman"/>
              </a:rPr>
              <a:t>Two additional courses beyond the Multiple Subject </a:t>
            </a:r>
            <a:r>
              <a:rPr lang="en-US" sz="2800" dirty="0" smtClean="0">
                <a:latin typeface="Times New Roman"/>
                <a:cs typeface="Times New Roman"/>
              </a:rPr>
              <a:t>Credential</a:t>
            </a:r>
            <a:endParaRPr lang="en-US" sz="2800" dirty="0">
              <a:latin typeface="Times New Roman"/>
              <a:cs typeface="Times New Roman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   EDEL/EDSC 446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   EDEL/EDSC 541  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Times New Roman"/>
                <a:cs typeface="Times New Roman"/>
              </a:rPr>
              <a:t>Student </a:t>
            </a:r>
            <a:r>
              <a:rPr lang="en-US" sz="2800" dirty="0">
                <a:latin typeface="Times New Roman"/>
                <a:cs typeface="Times New Roman"/>
              </a:rPr>
              <a:t>teaching in dual immersion classroom for up to 2 </a:t>
            </a:r>
            <a:r>
              <a:rPr lang="en-US" sz="2800" dirty="0" smtClean="0">
                <a:latin typeface="Times New Roman"/>
                <a:cs typeface="Times New Roman"/>
              </a:rPr>
              <a:t>semesters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Times New Roman"/>
                <a:cs typeface="Times New Roman"/>
              </a:rPr>
              <a:t>Building </a:t>
            </a:r>
            <a:r>
              <a:rPr lang="en-US" sz="2800" dirty="0">
                <a:latin typeface="Times New Roman"/>
                <a:cs typeface="Times New Roman"/>
              </a:rPr>
              <a:t>and support of ongoing development of Spanish literacy and instruction</a:t>
            </a:r>
          </a:p>
        </p:txBody>
      </p:sp>
    </p:spTree>
    <p:extLst>
      <p:ext uri="{BB962C8B-B14F-4D97-AF65-F5344CB8AC3E}">
        <p14:creationId xmlns:p14="http://schemas.microsoft.com/office/powerpoint/2010/main" val="1026753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2901"/>
            <a:ext cx="8412068" cy="14186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D1414"/>
                </a:solidFill>
                <a:latin typeface="Times New Roman"/>
                <a:ea typeface="+mj-ea"/>
                <a:cs typeface="Times New Roman"/>
              </a:rPr>
              <a:t>To Obtain a Spanish Bilingual Authorization in Dept. of Elementary &amp; Bilingual Education </a:t>
            </a:r>
            <a:endParaRPr lang="en-US" sz="3600" dirty="0">
              <a:solidFill>
                <a:srgbClr val="CD1414"/>
              </a:solidFill>
              <a:latin typeface="Times New Roman"/>
              <a:ea typeface="+mj-ea"/>
              <a:cs typeface="Times New Roman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909" y="1638300"/>
            <a:ext cx="7818274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>
              <a:latin typeface="Corbe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/>
                <a:cs typeface="Times New Roman"/>
              </a:rPr>
              <a:t>Bachelor’s </a:t>
            </a:r>
            <a:r>
              <a:rPr lang="en-US" dirty="0">
                <a:latin typeface="Times New Roman"/>
                <a:cs typeface="Times New Roman"/>
              </a:rPr>
              <a:t>Degree </a:t>
            </a:r>
            <a:r>
              <a:rPr lang="en-US" b="1" dirty="0">
                <a:latin typeface="Times New Roman"/>
                <a:cs typeface="Times New Roman"/>
              </a:rPr>
              <a:t>or </a:t>
            </a:r>
            <a:endParaRPr lang="en-US" dirty="0">
              <a:latin typeface="Times New Roman"/>
              <a:cs typeface="Times New Roman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/>
                <a:cs typeface="Times New Roman"/>
              </a:rPr>
              <a:t>Completion of GE requirements with no more than 6 units remaining in your major                                 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/>
                <a:cs typeface="Times New Roman"/>
              </a:rPr>
              <a:t>Admission into Multiple Subject Credential Program 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4" y="3962400"/>
            <a:ext cx="6300803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888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Times New Roman"/>
                <a:cs typeface="Times New Roman"/>
              </a:rPr>
              <a:t>Gracias  /  Thank you  /  謝謝  / </a:t>
            </a:r>
            <a:r>
              <a:rPr lang="en-US" sz="3200" dirty="0" err="1"/>
              <a:t>شكرا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uz-Cyrl-UZ" sz="2800" dirty="0" smtClean="0"/>
              <a:t>Salamat</a:t>
            </a:r>
            <a:r>
              <a:rPr lang="en-US" sz="2800" dirty="0" smtClean="0"/>
              <a:t>  /  고맙습니다  / 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ơn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800" dirty="0" smtClean="0"/>
              <a:t> 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Fernando </a:t>
            </a:r>
            <a:r>
              <a:rPr lang="en-US" dirty="0" smtClean="0">
                <a:latin typeface="Times New Roman"/>
                <a:cs typeface="Times New Roman"/>
              </a:rPr>
              <a:t>Rodríguez-</a:t>
            </a:r>
            <a:r>
              <a:rPr lang="en-US" dirty="0" err="1" smtClean="0">
                <a:latin typeface="Times New Roman"/>
                <a:cs typeface="Times New Roman"/>
              </a:rPr>
              <a:t>Valls</a:t>
            </a:r>
            <a:r>
              <a:rPr lang="en-US" dirty="0" smtClean="0">
                <a:latin typeface="Times New Roman"/>
                <a:cs typeface="Times New Roman"/>
              </a:rPr>
              <a:t>- COE Bilingual Authorization Program Coordinator: </a:t>
            </a:r>
            <a:r>
              <a:rPr lang="en-US" dirty="0" smtClean="0">
                <a:latin typeface="Times New Roman"/>
                <a:cs typeface="Times New Roman"/>
                <a:hlinkClick r:id="rId2"/>
              </a:rPr>
              <a:t>frodriguez</a:t>
            </a:r>
            <a:r>
              <a:rPr lang="en-US" dirty="0" smtClean="0">
                <a:latin typeface="Times New Roman"/>
                <a:cs typeface="Times New Roman"/>
                <a:hlinkClick r:id="rId2"/>
              </a:rPr>
              <a:t>-valls@fullerton.edu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Lisa </a:t>
            </a:r>
            <a:r>
              <a:rPr lang="en-US" dirty="0" err="1" smtClean="0">
                <a:latin typeface="Times New Roman"/>
                <a:cs typeface="Times New Roman"/>
              </a:rPr>
              <a:t>Winstead</a:t>
            </a:r>
            <a:r>
              <a:rPr lang="en-US" dirty="0" smtClean="0">
                <a:latin typeface="Times New Roman"/>
                <a:cs typeface="Times New Roman"/>
              </a:rPr>
              <a:t>- Spanish Bilingual Authorization Coordinator, EDEL 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  <a:hlinkClick r:id="rId3"/>
              </a:rPr>
              <a:t>lwinstead@fullerton.edu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Armando Garza- Spanish Bilingual Authorization Outreach, EDEL 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  <a:hlinkClick r:id="rId4"/>
              </a:rPr>
              <a:t>agarza@fullerton.edu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CD1414"/>
                </a:solidFill>
                <a:latin typeface="Times New Roman"/>
                <a:cs typeface="Times New Roman"/>
              </a:rPr>
              <a:t>“</a:t>
            </a:r>
            <a:r>
              <a:rPr lang="en-US" dirty="0">
                <a:solidFill>
                  <a:srgbClr val="CD1414"/>
                </a:solidFill>
                <a:latin typeface="Times New Roman"/>
                <a:cs typeface="Times New Roman"/>
              </a:rPr>
              <a:t>No one is born fully-formed: it is through self-experience in the world that we become what we </a:t>
            </a:r>
            <a:r>
              <a:rPr lang="en-US" dirty="0" smtClean="0">
                <a:solidFill>
                  <a:srgbClr val="CD1414"/>
                </a:solidFill>
                <a:latin typeface="Times New Roman"/>
                <a:cs typeface="Times New Roman"/>
              </a:rPr>
              <a:t>are”</a:t>
            </a:r>
            <a:r>
              <a:rPr lang="en-US" dirty="0">
                <a:latin typeface="Times New Roman"/>
                <a:cs typeface="Times New Roman"/>
              </a:rPr>
              <a:t> 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Paolo </a:t>
            </a:r>
            <a:r>
              <a:rPr lang="en-US" sz="18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Freire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sz="18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56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12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BILITERACY PK-16</a:t>
            </a:r>
            <a:endParaRPr lang="en-US" sz="3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9420709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1474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364" y="304800"/>
            <a:ext cx="7903874" cy="9144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CD1414"/>
                </a:solidFill>
                <a:latin typeface="Times New Roman"/>
                <a:cs typeface="Times New Roman"/>
              </a:rPr>
              <a:t>BECOME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364" y="1511300"/>
            <a:ext cx="7902238" cy="50419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Commitment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Sensitivity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Preparation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LS01278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625600"/>
            <a:ext cx="1865428" cy="1195870"/>
          </a:xfrm>
          <a:prstGeom prst="rect">
            <a:avLst/>
          </a:prstGeom>
        </p:spPr>
      </p:pic>
      <p:pic>
        <p:nvPicPr>
          <p:cNvPr id="5" name="Picture 4" descr="j031697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00" y="3594100"/>
            <a:ext cx="2425700" cy="1130300"/>
          </a:xfrm>
          <a:prstGeom prst="rect">
            <a:avLst/>
          </a:prstGeom>
        </p:spPr>
      </p:pic>
      <p:pic>
        <p:nvPicPr>
          <p:cNvPr id="6" name="Picture 5" descr="ED00008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00" y="5283200"/>
            <a:ext cx="24257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03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09" y="355600"/>
            <a:ext cx="8273329" cy="10033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CD1414"/>
                </a:solidFill>
                <a:latin typeface="Times New Roman"/>
                <a:cs typeface="Times New Roman"/>
              </a:rPr>
              <a:t>A committed, engaged pedagogy fuels the engine of an inclusive classroom</a:t>
            </a:r>
            <a:endParaRPr lang="en-US" sz="3600" dirty="0">
              <a:solidFill>
                <a:srgbClr val="CD1414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909" y="1727200"/>
            <a:ext cx="8017693" cy="4398963"/>
          </a:xfrm>
        </p:spPr>
        <p:txBody>
          <a:bodyPr>
            <a:normAutofit lnSpcReduction="10000"/>
          </a:bodyPr>
          <a:lstStyle/>
          <a:p>
            <a:endParaRPr lang="es-ES_tradnl" dirty="0" smtClean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The concept of the committed and engaged pedagogy visualizes every student as an active participant in the language development/acquisition processes (hooks, 2010)</a:t>
            </a:r>
          </a:p>
          <a:p>
            <a:pPr marL="114300" indent="0">
              <a:buNone/>
            </a:pPr>
            <a:endParaRPr lang="en-US" dirty="0" smtClean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The new classroom in which languages coexist and students learn a second language is a classroom that functions as a </a:t>
            </a:r>
            <a:r>
              <a:rPr lang="en-US" b="1" dirty="0" smtClean="0">
                <a:solidFill>
                  <a:srgbClr val="D46927"/>
                </a:solidFill>
                <a:latin typeface="Times New Roman"/>
                <a:cs typeface="Times New Roman"/>
              </a:rPr>
              <a:t>learning cooperative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(Gavilán Bouzas and Alario Sánchez, 2014)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We have to help the student grow and develop as a </a:t>
            </a:r>
            <a:r>
              <a:rPr lang="en-US" b="1" dirty="0" smtClean="0">
                <a:solidFill>
                  <a:srgbClr val="D38611"/>
                </a:solidFill>
                <a:latin typeface="Times New Roman"/>
                <a:cs typeface="Times New Roman"/>
              </a:rPr>
              <a:t>global citizen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, prepared to enrich their culture and language with new cultures and new languages (García, 2009; Grosjean &amp; Li, 2013).</a:t>
            </a:r>
          </a:p>
          <a:p>
            <a:endParaRPr lang="en-US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8368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09" y="277091"/>
            <a:ext cx="8273329" cy="94672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CD1414"/>
                </a:solidFill>
              </a:rPr>
              <a:t>Inclusive Education </a:t>
            </a:r>
            <a:endParaRPr lang="en-US" sz="3600" dirty="0">
              <a:solidFill>
                <a:srgbClr val="CD141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10" y="1384300"/>
            <a:ext cx="8144692" cy="47418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ES_tradnl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With a partner create an acronym that explains how you define inclusive education </a:t>
            </a:r>
          </a:p>
          <a:p>
            <a:pPr marL="0" indent="0">
              <a:buNone/>
            </a:pPr>
            <a:endParaRPr lang="es-ES_tradnl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50000"/>
              </a:lnSpc>
            </a:pPr>
            <a:r>
              <a:rPr lang="es-ES_tradnl" sz="2400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</a:p>
          <a:p>
            <a:pPr>
              <a:lnSpc>
                <a:spcPct val="50000"/>
              </a:lnSpc>
            </a:pPr>
            <a:endParaRPr lang="es-ES_tradnl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50000"/>
              </a:lnSpc>
            </a:pPr>
            <a:r>
              <a:rPr lang="es-ES_tradnl" sz="2400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</a:p>
          <a:p>
            <a:pPr>
              <a:lnSpc>
                <a:spcPct val="50000"/>
              </a:lnSpc>
            </a:pPr>
            <a:endParaRPr lang="es-ES_tradnl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50000"/>
              </a:lnSpc>
            </a:pPr>
            <a:r>
              <a:rPr lang="es-ES_tradnl" sz="2400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</a:p>
          <a:p>
            <a:pPr>
              <a:lnSpc>
                <a:spcPct val="50000"/>
              </a:lnSpc>
            </a:pPr>
            <a:endParaRPr lang="es-ES_tradnl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50000"/>
              </a:lnSpc>
            </a:pPr>
            <a:r>
              <a:rPr lang="es-ES_tradnl" sz="2400" dirty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s-ES_tradnl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ct val="50000"/>
              </a:lnSpc>
            </a:pPr>
            <a:endParaRPr lang="es-ES_tradnl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50000"/>
              </a:lnSpc>
            </a:pPr>
            <a:r>
              <a:rPr lang="es-ES_tradnl" sz="2400" dirty="0" smtClean="0">
                <a:solidFill>
                  <a:schemeClr val="accent6">
                    <a:lumMod val="75000"/>
                  </a:schemeClr>
                </a:solidFill>
              </a:rPr>
              <a:t>U</a:t>
            </a:r>
          </a:p>
          <a:p>
            <a:pPr marL="114300" indent="0">
              <a:lnSpc>
                <a:spcPct val="50000"/>
              </a:lnSpc>
              <a:buNone/>
            </a:pPr>
            <a:r>
              <a:rPr lang="es-ES_tradnl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ct val="50000"/>
              </a:lnSpc>
            </a:pPr>
            <a:r>
              <a:rPr lang="es-ES_tradnl" sz="2400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</a:p>
          <a:p>
            <a:pPr marL="114300" indent="0">
              <a:lnSpc>
                <a:spcPct val="50000"/>
              </a:lnSpc>
              <a:buNone/>
            </a:pPr>
            <a:endParaRPr lang="es-ES_tradnl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50000"/>
              </a:lnSpc>
            </a:pPr>
            <a:r>
              <a:rPr lang="es-ES_tradnl" sz="2400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</a:p>
          <a:p>
            <a:pPr>
              <a:lnSpc>
                <a:spcPct val="50000"/>
              </a:lnSpc>
            </a:pPr>
            <a:endParaRPr lang="es-ES_tradnl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50000"/>
              </a:lnSpc>
            </a:pPr>
            <a:r>
              <a:rPr lang="es-ES_tradnl" sz="2400" dirty="0" smtClean="0">
                <a:solidFill>
                  <a:schemeClr val="accent6">
                    <a:lumMod val="75000"/>
                  </a:schemeClr>
                </a:solidFill>
              </a:rPr>
              <a:t>V</a:t>
            </a:r>
          </a:p>
          <a:p>
            <a:pPr>
              <a:lnSpc>
                <a:spcPct val="50000"/>
              </a:lnSpc>
            </a:pPr>
            <a:endParaRPr lang="es-ES_tradnl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50000"/>
              </a:lnSpc>
            </a:pPr>
            <a:r>
              <a:rPr lang="es-ES_tradnl" sz="2400" dirty="0">
                <a:solidFill>
                  <a:schemeClr val="accent6">
                    <a:lumMod val="75000"/>
                  </a:schemeClr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624732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3" y="482599"/>
            <a:ext cx="8053965" cy="11222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CD1414"/>
                </a:solidFill>
                <a:latin typeface="Times New Roman"/>
                <a:cs typeface="Times New Roman"/>
              </a:rPr>
              <a:t>Culturally and linguistically responsive methodology   </a:t>
            </a:r>
            <a:endParaRPr lang="en-US" sz="4000" dirty="0">
              <a:solidFill>
                <a:srgbClr val="CD1414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273" y="1801092"/>
            <a:ext cx="8053965" cy="489527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D46927"/>
                </a:solidFill>
                <a:latin typeface="Times New Roman"/>
                <a:cs typeface="Times New Roman"/>
              </a:rPr>
              <a:t>Which language(s)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should be taught in the classroom?  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In the inclusive classroom, the teacher teaches the target language and in the target language, using the language as a tool through which the student analyzes in a critical way the </a:t>
            </a:r>
            <a:r>
              <a:rPr lang="en-US" b="1" dirty="0" smtClean="0">
                <a:solidFill>
                  <a:srgbClr val="D46927"/>
                </a:solidFill>
                <a:latin typeface="Times New Roman"/>
                <a:cs typeface="Times New Roman"/>
              </a:rPr>
              <a:t>linguistic aspects that connect and differentiate himself/herself from their classmates.</a:t>
            </a:r>
          </a:p>
          <a:p>
            <a:pPr marL="114300" indent="0">
              <a:buNone/>
            </a:pPr>
            <a:endParaRPr lang="en-US" b="1" dirty="0" smtClean="0">
              <a:solidFill>
                <a:srgbClr val="D46927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The student has the right to have their cultural and linguistic identity not only valued but also utilized to contextualize and </a:t>
            </a:r>
            <a:r>
              <a:rPr lang="en-US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enrich the learning processes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(Nieto, 2013). </a:t>
            </a:r>
          </a:p>
          <a:p>
            <a:pPr marL="114300" indent="0">
              <a:buNone/>
            </a:pPr>
            <a:endParaRPr lang="en-US" dirty="0" smtClean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5715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[activities and strategies] focus on and respond to the positive and </a:t>
            </a:r>
            <a:r>
              <a:rPr lang="en-US" b="1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unique cultural [linguistic] experiences</a:t>
            </a:r>
            <a:r>
              <a:rPr lang="en-US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 that children and their families contribute to the school community…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educators need to </a:t>
            </a:r>
            <a:r>
              <a:rPr lang="en-US" b="1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strive for excellence </a:t>
            </a:r>
            <a:r>
              <a:rPr lang="en-US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and must be able to design meaningful [activities] and stimulating academic environments” </a:t>
            </a:r>
            <a:endParaRPr lang="en-US" dirty="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marL="571500" indent="-457200">
              <a:buFont typeface="+mj-lt"/>
              <a:buAutoNum type="arabicPeriod"/>
            </a:pPr>
            <a:r>
              <a:rPr lang="en-US" dirty="0" err="1" smtClean="0">
                <a:solidFill>
                  <a:schemeClr val="accent6"/>
                </a:solidFill>
                <a:latin typeface="Times New Roman"/>
                <a:cs typeface="Times New Roman"/>
              </a:rPr>
              <a:t>Biliteracy</a:t>
            </a:r>
            <a:r>
              <a:rPr lang="en-US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 in the classroom, the </a:t>
            </a:r>
            <a:r>
              <a:rPr lang="en-US" b="1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WE space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endParaRPr lang="en-US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6321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82" y="496455"/>
            <a:ext cx="8272318" cy="891118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Language(s) Proficiency(ies)</a:t>
            </a:r>
            <a:endParaRPr lang="en-US" sz="3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182" y="1651000"/>
            <a:ext cx="7977909" cy="4475163"/>
          </a:xfrm>
        </p:spPr>
        <p:txBody>
          <a:bodyPr>
            <a:normAutofit lnSpcReduction="10000"/>
          </a:bodyPr>
          <a:lstStyle/>
          <a:p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Teaching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in two languages calls for teachers who know how to communicate in </a:t>
            </a:r>
            <a:r>
              <a:rPr lang="en-US" sz="2000" b="1" dirty="0">
                <a:solidFill>
                  <a:srgbClr val="FF6600"/>
                </a:solidFill>
                <a:latin typeface="Times New Roman"/>
                <a:cs typeface="Times New Roman"/>
              </a:rPr>
              <a:t>personal and intellectual ways</a:t>
            </a:r>
            <a:r>
              <a:rPr lang="en-US" sz="2000" dirty="0">
                <a:solidFill>
                  <a:srgbClr val="FF6600"/>
                </a:solidFill>
                <a:latin typeface="Times New Roman"/>
                <a:cs typeface="Times New Roman"/>
              </a:rPr>
              <a:t>. </a:t>
            </a:r>
            <a:endParaRPr lang="en-US" sz="2000" dirty="0" smtClean="0">
              <a:solidFill>
                <a:srgbClr val="FF6600"/>
              </a:solidFill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sz="2000" dirty="0">
              <a:solidFill>
                <a:srgbClr val="FF6600"/>
              </a:solidFill>
              <a:latin typeface="Times New Roman"/>
              <a:cs typeface="Times New Roman"/>
            </a:endParaRP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The way teachers use </a:t>
            </a:r>
            <a:r>
              <a:rPr lang="en-US" sz="2000" b="1" dirty="0">
                <a:solidFill>
                  <a:srgbClr val="FF6600"/>
                </a:solidFill>
                <a:latin typeface="Times New Roman"/>
                <a:cs typeface="Times New Roman"/>
              </a:rPr>
              <a:t>the classroom discourse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has a direct impact when constructing a participatory and inclusive classroom environment. 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Teaching in two languages is an </a:t>
            </a:r>
            <a:r>
              <a:rPr lang="en-US" sz="20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expression of equity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which goal is to critically analyze the role languages and their registers play within different contexts. 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endParaRPr lang="en-US" sz="2000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Ultimately, the goal is to </a:t>
            </a:r>
            <a:r>
              <a:rPr lang="en-US" sz="2000" b="1" dirty="0">
                <a:solidFill>
                  <a:srgbClr val="FF6600"/>
                </a:solidFill>
                <a:latin typeface="Times New Roman"/>
                <a:cs typeface="Times New Roman"/>
              </a:rPr>
              <a:t>read the word and the worlds with biliterate, critical eyes.    </a:t>
            </a:r>
          </a:p>
          <a:p>
            <a:endParaRPr lang="en-US" sz="1600" dirty="0">
              <a:solidFill>
                <a:srgbClr val="008000"/>
              </a:solidFill>
            </a:endParaRPr>
          </a:p>
          <a:p>
            <a:endParaRPr lang="en-US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4107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6072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Bilingual Authorization </a:t>
            </a:r>
            <a:endParaRPr lang="en-US" sz="3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9200"/>
              </p:ext>
            </p:extLst>
          </p:nvPr>
        </p:nvGraphicFramePr>
        <p:xfrm>
          <a:off x="457198" y="1600200"/>
          <a:ext cx="7620004" cy="51511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05001"/>
                <a:gridCol w="1905001"/>
                <a:gridCol w="1905001"/>
                <a:gridCol w="1905001"/>
              </a:tblGrid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Language</a:t>
                      </a:r>
                      <a:r>
                        <a:rPr lang="en-US" sz="2000" baseline="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Emphasis </a:t>
                      </a:r>
                      <a:endParaRPr lang="en-US" sz="2000" dirty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Engaged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Methodology</a:t>
                      </a:r>
                      <a:r>
                        <a:rPr lang="en-US" sz="2000" baseline="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lang="en-US" sz="2000" dirty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Cultural 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Responsive 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Practice</a:t>
                      </a:r>
                      <a:r>
                        <a:rPr lang="en-US" sz="2000" baseline="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lang="en-US" sz="2000" dirty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Language 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Proficiency</a:t>
                      </a:r>
                      <a:r>
                        <a:rPr lang="en-US" sz="2000" baseline="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lang="en-US" sz="2000" dirty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7335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6600"/>
                          </a:solidFill>
                          <a:latin typeface="Times New Roman"/>
                          <a:cs typeface="Times New Roman"/>
                        </a:rPr>
                        <a:t>Spanish</a:t>
                      </a:r>
                      <a:r>
                        <a:rPr lang="en-US" sz="2000" baseline="0" dirty="0" smtClean="0">
                          <a:solidFill>
                            <a:srgbClr val="FF66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lang="en-US" sz="2000" dirty="0">
                        <a:solidFill>
                          <a:srgbClr val="FF66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6600"/>
                          </a:solidFill>
                          <a:latin typeface="Times New Roman"/>
                          <a:cs typeface="Times New Roman"/>
                        </a:rPr>
                        <a:t>Methods</a:t>
                      </a:r>
                      <a:r>
                        <a:rPr lang="en-US" sz="2000" baseline="0" dirty="0" smtClean="0">
                          <a:solidFill>
                            <a:srgbClr val="FF6600"/>
                          </a:solidFill>
                          <a:latin typeface="Times New Roman"/>
                          <a:cs typeface="Times New Roman"/>
                        </a:rPr>
                        <a:t> and Inquiry for Bilingual Teachers </a:t>
                      </a:r>
                    </a:p>
                    <a:p>
                      <a:pPr algn="ctr"/>
                      <a:endParaRPr lang="en-US" sz="2000" baseline="0" dirty="0" smtClean="0">
                        <a:solidFill>
                          <a:srgbClr val="FF66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rgbClr val="FF6600"/>
                          </a:solidFill>
                          <a:latin typeface="Times New Roman"/>
                          <a:cs typeface="Times New Roman"/>
                        </a:rPr>
                        <a:t>EDSC 446 </a:t>
                      </a:r>
                      <a:endParaRPr lang="en-US" sz="2000" dirty="0">
                        <a:solidFill>
                          <a:srgbClr val="FF66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6600"/>
                          </a:solidFill>
                          <a:latin typeface="Times New Roman"/>
                          <a:cs typeface="Times New Roman"/>
                        </a:rPr>
                        <a:t>Culture and</a:t>
                      </a:r>
                      <a:r>
                        <a:rPr lang="en-US" sz="2000" baseline="0" dirty="0" smtClean="0">
                          <a:solidFill>
                            <a:srgbClr val="FF6600"/>
                          </a:solidFill>
                          <a:latin typeface="Times New Roman"/>
                          <a:cs typeface="Times New Roman"/>
                        </a:rPr>
                        <a:t> Education of Latino Students </a:t>
                      </a:r>
                    </a:p>
                    <a:p>
                      <a:pPr algn="ctr"/>
                      <a:endParaRPr lang="en-US" sz="2000" baseline="0" dirty="0" smtClean="0">
                        <a:solidFill>
                          <a:srgbClr val="FF66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endParaRPr lang="en-US" sz="2000" baseline="0" dirty="0" smtClean="0">
                        <a:solidFill>
                          <a:srgbClr val="FF66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rgbClr val="FF6600"/>
                          </a:solidFill>
                          <a:latin typeface="Times New Roman"/>
                          <a:cs typeface="Times New Roman"/>
                        </a:rPr>
                        <a:t>EDSC 541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6600"/>
                          </a:solidFill>
                          <a:latin typeface="Times New Roman"/>
                          <a:cs typeface="Times New Roman"/>
                        </a:rPr>
                        <a:t>Oral</a:t>
                      </a:r>
                      <a:r>
                        <a:rPr lang="en-US" sz="2000" baseline="0" dirty="0" smtClean="0">
                          <a:solidFill>
                            <a:srgbClr val="FF6600"/>
                          </a:solidFill>
                          <a:latin typeface="Times New Roman"/>
                          <a:cs typeface="Times New Roman"/>
                        </a:rPr>
                        <a:t> and written exam at CSUF </a:t>
                      </a:r>
                      <a:endParaRPr lang="en-US" sz="2000" dirty="0">
                        <a:solidFill>
                          <a:srgbClr val="FF66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1336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Mandarin, Korean and Vietnamese</a:t>
                      </a:r>
                      <a:endParaRPr lang="en-US" sz="20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Methods</a:t>
                      </a:r>
                      <a:r>
                        <a:rPr lang="en-US" sz="2000" baseline="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 and Inquiry for Bilingual Teachers </a:t>
                      </a:r>
                    </a:p>
                    <a:p>
                      <a:pPr algn="ctr"/>
                      <a:endParaRPr lang="en-US" sz="2000" baseline="0" dirty="0" smtClean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EDSC 446 </a:t>
                      </a:r>
                      <a:endParaRPr lang="en-US" sz="2000" dirty="0" smtClean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endParaRPr lang="en-US" sz="20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Culture and</a:t>
                      </a:r>
                      <a:r>
                        <a:rPr lang="en-US" sz="2000" baseline="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 Education of … Students </a:t>
                      </a:r>
                    </a:p>
                    <a:p>
                      <a:pPr algn="ctr"/>
                      <a:endParaRPr lang="en-US" sz="2000" baseline="0" dirty="0" smtClean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endParaRPr lang="en-US" sz="2000" baseline="0" dirty="0" smtClean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EDSC 541 </a:t>
                      </a:r>
                    </a:p>
                    <a:p>
                      <a:pPr algn="ctr"/>
                      <a:endParaRPr lang="en-US" sz="20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CSET</a:t>
                      </a:r>
                      <a:r>
                        <a:rPr lang="en-US" sz="2000" baseline="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 LOTE III in the target </a:t>
                      </a: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language </a:t>
                      </a:r>
                      <a:endParaRPr lang="en-US" sz="20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767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8978"/>
            <a:ext cx="8008302" cy="196697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CD1414"/>
                </a:solidFill>
                <a:ea typeface="+mj-ea"/>
              </a:rPr>
              <a:t>Why Spanish Bilingual Authorization in Multiple Subjects (Elementary Ed)?</a:t>
            </a:r>
            <a:endParaRPr lang="en-US" sz="3200" dirty="0">
              <a:solidFill>
                <a:srgbClr val="CD1414"/>
              </a:solidFill>
              <a:ea typeface="+mj-ea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7800" y="1715531"/>
            <a:ext cx="8135302" cy="4866170"/>
          </a:xfrm>
        </p:spPr>
        <p:txBody>
          <a:bodyPr>
            <a:normAutofit fontScale="92500"/>
          </a:bodyPr>
          <a:lstStyle/>
          <a:p>
            <a:endParaRPr lang="en-US" sz="2800" dirty="0" smtClean="0">
              <a:latin typeface="Corbel" charset="0"/>
            </a:endParaRPr>
          </a:p>
          <a:p>
            <a:r>
              <a:rPr lang="en-US" sz="2800" dirty="0" smtClean="0">
                <a:latin typeface="Times New Roman"/>
                <a:cs typeface="Times New Roman"/>
              </a:rPr>
              <a:t>Opportunity </a:t>
            </a:r>
            <a:r>
              <a:rPr lang="en-US" sz="2800" dirty="0">
                <a:latin typeface="Times New Roman"/>
                <a:cs typeface="Times New Roman"/>
              </a:rPr>
              <a:t>to become part of a community and networking with other Spanish bilingual educators who desire to teach in dual immersion or bilingual programs</a:t>
            </a:r>
          </a:p>
          <a:p>
            <a:pPr eaLnBrk="1" hangingPunct="1"/>
            <a:r>
              <a:rPr lang="en-US" sz="2800" dirty="0">
                <a:latin typeface="Times New Roman"/>
                <a:cs typeface="Times New Roman"/>
              </a:rPr>
              <a:t>Full time classes during the day during initial weeks as well as fieldwork, then…</a:t>
            </a:r>
          </a:p>
          <a:p>
            <a:pPr eaLnBrk="1" hangingPunct="1"/>
            <a:r>
              <a:rPr lang="en-US" sz="2800" dirty="0">
                <a:latin typeface="Times New Roman"/>
                <a:cs typeface="Times New Roman"/>
              </a:rPr>
              <a:t>Gaining semester to year-long bilingual student teaching experiences in dual immersion/bilingual </a:t>
            </a:r>
            <a:r>
              <a:rPr lang="en-US" sz="2800" dirty="0" smtClean="0">
                <a:latin typeface="Times New Roman"/>
                <a:cs typeface="Times New Roman"/>
              </a:rPr>
              <a:t>classrooms</a:t>
            </a:r>
          </a:p>
          <a:p>
            <a:pPr eaLnBrk="1" hangingPunct="1"/>
            <a:r>
              <a:rPr lang="en-US" sz="2800" dirty="0" smtClean="0">
                <a:latin typeface="Times New Roman"/>
                <a:cs typeface="Times New Roman"/>
              </a:rPr>
              <a:t>Bilingual Authorization courses may need to be taken in summer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7389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31189f8-a51b-453f-9f0c-3a0b3b65b12f">HNYXMCCMVK3K-966589917-46</_dlc_DocId>
    <_dlc_DocIdUrl xmlns="431189f8-a51b-453f-9f0c-3a0b3b65b12f">
      <Url>https://www.sac.edu/StudentServices/Counseling/TeacherEd/_layouts/15/DocIdRedir.aspx?ID=HNYXMCCMVK3K-966589917-46</Url>
      <Description>HNYXMCCMVK3K-966589917-46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747AE2410D8747872CBE136B4267DF" ma:contentTypeVersion="1" ma:contentTypeDescription="Create a new document." ma:contentTypeScope="" ma:versionID="a78edca3bcb38cce6aff222ee260010a">
  <xsd:schema xmlns:xsd="http://www.w3.org/2001/XMLSchema" xmlns:xs="http://www.w3.org/2001/XMLSchema" xmlns:p="http://schemas.microsoft.com/office/2006/metadata/properties" xmlns:ns2="431189f8-a51b-453f-9f0c-3a0b3b65b12f" xmlns:ns3="bc55c54c-9bc5-4d16-9a61-026adf2e3255" targetNamespace="http://schemas.microsoft.com/office/2006/metadata/properties" ma:root="true" ma:fieldsID="50d6dd5c5b9d157beea24e06dd272638" ns2:_="" ns3:_="">
    <xsd:import namespace="431189f8-a51b-453f-9f0c-3a0b3b65b12f"/>
    <xsd:import namespace="bc55c54c-9bc5-4d16-9a61-026adf2e325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5c54c-9bc5-4d16-9a61-026adf2e325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8242B6-D339-4BFF-8C3D-022F90BF40A5}"/>
</file>

<file path=customXml/itemProps2.xml><?xml version="1.0" encoding="utf-8"?>
<ds:datastoreItem xmlns:ds="http://schemas.openxmlformats.org/officeDocument/2006/customXml" ds:itemID="{A1D0C75F-8DC4-4F2C-8CE0-B79B8C3A598E}"/>
</file>

<file path=customXml/itemProps3.xml><?xml version="1.0" encoding="utf-8"?>
<ds:datastoreItem xmlns:ds="http://schemas.openxmlformats.org/officeDocument/2006/customXml" ds:itemID="{005F14D6-30C9-4A85-BBE1-792C2CA0A444}"/>
</file>

<file path=customXml/itemProps4.xml><?xml version="1.0" encoding="utf-8"?>
<ds:datastoreItem xmlns:ds="http://schemas.openxmlformats.org/officeDocument/2006/customXml" ds:itemID="{E6A2631A-BB0B-41FB-92D1-4044F87B2AD6}"/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29</TotalTime>
  <Words>710</Words>
  <Application>Microsoft Macintosh PowerPoint</Application>
  <PresentationFormat>On-screen Show (4:3)</PresentationFormat>
  <Paragraphs>138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BECOME:  Biliterate Equitable Committed Observant Multicultural Educator  A PATHWAY FOR CHANGE </vt:lpstr>
      <vt:lpstr>BILITERACY PK-16</vt:lpstr>
      <vt:lpstr>BECOME </vt:lpstr>
      <vt:lpstr>A committed, engaged pedagogy fuels the engine of an inclusive classroom</vt:lpstr>
      <vt:lpstr>Inclusive Education </vt:lpstr>
      <vt:lpstr>Culturally and linguistically responsive methodology   </vt:lpstr>
      <vt:lpstr>Language(s) Proficiency(ies)</vt:lpstr>
      <vt:lpstr>Bilingual Authorization </vt:lpstr>
      <vt:lpstr>Why Spanish Bilingual Authorization in Multiple Subjects (Elementary Ed)?</vt:lpstr>
      <vt:lpstr> Spanish Bilingual Authorization in the Dept. of Elementary and Bilingual  Ed. </vt:lpstr>
      <vt:lpstr>To Obtain a Spanish Bilingual Authorization in Dept. of Elementary &amp; Bilingual Education </vt:lpstr>
      <vt:lpstr>Gracias  /  Thank you  /  謝謝  / شكرا Salamat  /  고맙습니다  /  cảm ơn bạn  </vt:lpstr>
    </vt:vector>
  </TitlesOfParts>
  <Company>Cal State Fullerton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Tuffy Titan</dc:creator>
  <cp:lastModifiedBy>Tuffy Titan</cp:lastModifiedBy>
  <cp:revision>4</cp:revision>
  <dcterms:created xsi:type="dcterms:W3CDTF">2017-10-04T16:11:30Z</dcterms:created>
  <dcterms:modified xsi:type="dcterms:W3CDTF">2017-11-13T05:22:00Z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0x01010077747AE2410D8747872CBE136B4267DF</vt:lpwstr>
  </property>
  <property fmtid="{D5CDD505-2E9C-101B-9397-08002B2CF9AE}" pid="3" name="_dlc_DocIdItemGuid">
    <vt:lpwstr>a4e32b96-a1b3-4b30-9595-e29473873326</vt:lpwstr>
  </property>
</Properties>
</file>